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24224E"/>
    <a:srgbClr val="252A4B"/>
    <a:srgbClr val="414155"/>
    <a:srgbClr val="242D4C"/>
    <a:srgbClr val="34393C"/>
    <a:srgbClr val="26314A"/>
    <a:srgbClr val="26234D"/>
    <a:srgbClr val="2C2B45"/>
    <a:srgbClr val="3E3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-1204" y="-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6BF14-8A8E-48A7-8533-AAC7F4F8CA9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8454-78E7-442B-B8F6-B02DF8091D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44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3B61F-5B27-F9EA-2B7F-76125B7AA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A03EE1E-E844-667C-02EF-FE0095CBA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C9095F-944D-60E2-A474-ACF516A0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3986EE-5A04-8C34-1FD9-187C5793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BA613D-9087-F319-CF6B-5DA17E13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19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A8E680-A1FD-7C0E-3064-06536048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36F5AF1-F03F-DF44-5869-D7352DEFA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A96332-F021-3B51-8AE7-10EF780D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BE6BE6-5715-3C62-7582-6944D874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FC26EA-6D00-5D44-16CD-024AD2AD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80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BFB12EE-8688-5383-9624-7AAF95AB2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C894FB6-9160-A743-795F-3FD5FA628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D6B7DF-08C9-2EA6-6D7A-790927D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31F09A-3F10-21AE-4633-4828C0AC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A11055-C182-6EF6-BF56-EECFEA2A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714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42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8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04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32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3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3A3A2-286F-C421-E895-ECE2501E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421B02-FB0F-9E56-E117-26E453B0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93F991-D722-F2C2-EB0D-EB3AF6FD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B33987-1B47-15D2-2AAD-2D81B515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E80BAF-266A-8D7F-309F-7BD798C5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422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6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18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6A93F-55C0-242E-45E0-A322649C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9F723E-233A-06D1-117E-2C3366A7F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4A5B3D-1F36-636B-BB17-C92C740C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2BFF7F-485A-59EC-90E0-08F53F4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2A0DBD-7608-916F-4F0B-A307B187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01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F46493-B395-8822-3D16-320AA167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1EE92-86C4-18DF-7C8E-3A1C6EE1B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3174BA5-8A35-23FC-8ACA-3A10FC645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46C987D-C2CB-0A5E-01C1-923545F9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66D663-8D9D-6F61-EE57-F38B8658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7896DB4-8816-23BF-022B-28878EC2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30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759F5-A534-7359-7A36-AC64C7F0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7E1C08-E822-C78B-A507-4D8DBCB1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541FBC-11AA-1D1E-2D75-FA359F84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CE4A70-4DC8-F718-3011-35AE63CD6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052FBD-5B65-B4B6-522E-6205FC4BC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6F673EA-FC7C-ED90-A423-AF99A25E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36304BF-1FE5-3464-9DC5-D051C6B4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F0F9AC2-6BCB-68DD-2C7B-F3701A06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44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065BF-182A-AF03-B921-13BE7E24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CDD21D-2B73-1515-24DF-690AA804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DEBF2E-EC0F-DDE9-A585-1351A7BE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BEC62E-AC7D-35E5-D02F-837127A4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25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7A622E0-C688-D0AB-EC15-EC71E91D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6419950-7CA7-440B-1782-2A92F43B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D81376-E024-AEAB-3366-EF8BBB0F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51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78EF-A2F6-A017-08FD-BF747D23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048F55-997D-DC30-9FDC-17E34E0B4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E33FE1-DB26-7E77-92F3-86DE488DC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49D22E-ABB6-2B7D-E5AE-24725548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CE93DC-8607-B9EA-4229-15255E4A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BAFA61-1528-F9A7-FC4B-450348FC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3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6D3811-282D-EF90-9E3D-EBE2FEED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57F487-C5FF-6E6F-BC4C-ED9644D90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A4DBC5A-54A1-7663-7B42-54A52F06C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34334E-A1EB-F102-BE0F-7104C3C6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768251-0DEB-226C-AB17-B4C8D1E4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881CAB-0F85-24C7-1763-0D23D396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04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452A71D-BAB8-1F1B-C95A-D00FB68B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4FCDCF-CD6D-5465-E761-1611DFAF3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B1CA8E-C183-4884-FA95-0867A0E78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393E7-5FB9-4C7E-BD02-18D49EF74ED3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0F4DAB-39DC-6336-BCC1-A1A463A36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C0A925-1872-4F43-E3C4-BF30A33B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2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97127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Virtual Private Cloud (VPC) Deployment Using AWS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436044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the innovative features and advantages of a novel VPC deployment approach using AWS, highlighting its impact, scalability, and security.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5630367" y="4555927"/>
            <a:ext cx="2599928" cy="330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endParaRPr lang="en-US" sz="1833" dirty="0"/>
          </a:p>
        </p:txBody>
      </p:sp>
      <p:pic>
        <p:nvPicPr>
          <p:cNvPr id="6" name="Picture 5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1945C24D-9B6B-4614-97D1-7FCB31D8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97" y="-7373"/>
            <a:ext cx="1796845" cy="15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Comprehensive Guides to AWS Services">
            <a:extLst>
              <a:ext uri="{FF2B5EF4-FFF2-40B4-BE49-F238E27FC236}">
                <a16:creationId xmlns="" xmlns:a16="http://schemas.microsoft.com/office/drawing/2014/main" xmlns:lc="http://schemas.openxmlformats.org/drawingml/2006/lockedCanvas" id="{4730EF9C-A279-4E11-9723-B5F4B5CF8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r="175" b="22726"/>
          <a:stretch/>
        </p:blipFill>
        <p:spPr bwMode="auto">
          <a:xfrm>
            <a:off x="9619752" y="4993185"/>
            <a:ext cx="2264990" cy="16625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88830" y="647903"/>
            <a:ext cx="1841501" cy="646331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ZENVPC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10121"/>
            <a:ext cx="56434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RDS Database Integration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7" y="1778794"/>
            <a:ext cx="1793379" cy="13915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29980" y="2465983"/>
            <a:ext cx="9733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4464348" y="1967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4464348" y="2376488"/>
            <a:ext cx="68771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RDS automatically scales resources to handle varying workloads, ensuring consistent database performance.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22564" y="3181251"/>
            <a:ext cx="7160717" cy="1270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217565"/>
            <a:ext cx="3586758" cy="13915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13410" y="3724375"/>
            <a:ext cx="1304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5361087" y="34065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5361087" y="3815259"/>
            <a:ext cx="5980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security features like encryption and access control protect sensitive database information.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5219304" y="4620022"/>
            <a:ext cx="6263978" cy="1270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8" y="4656336"/>
            <a:ext cx="5380137" cy="13915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14799" y="5163146"/>
            <a:ext cx="127595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33" dirty="0"/>
          </a:p>
        </p:txBody>
      </p:sp>
      <p:sp>
        <p:nvSpPr>
          <p:cNvPr id="15" name="Text 10"/>
          <p:cNvSpPr/>
          <p:nvPr/>
        </p:nvSpPr>
        <p:spPr>
          <a:xfrm>
            <a:off x="6257727" y="48453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Availability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57727" y="5254030"/>
            <a:ext cx="508377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 features ensure continuous database operation, minimizing downtime and disruptions.</a:t>
            </a:r>
            <a:endParaRPr lang="en-US" sz="1458" dirty="0"/>
          </a:p>
        </p:txBody>
      </p:sp>
      <p:pic>
        <p:nvPicPr>
          <p:cNvPr id="17" name="Picture 16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393" y="137311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3509" y="599480"/>
            <a:ext cx="6656983" cy="80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67"/>
              </a:lnSpc>
            </a:pPr>
            <a:r>
              <a:rPr lang="en-US" sz="2542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Data and Statistics on Cloud Adoption</a:t>
            </a:r>
            <a:endParaRPr lang="en-US" sz="2542" dirty="0"/>
          </a:p>
        </p:txBody>
      </p:sp>
      <p:sp>
        <p:nvSpPr>
          <p:cNvPr id="4" name="Text 1"/>
          <p:cNvSpPr/>
          <p:nvPr/>
        </p:nvSpPr>
        <p:spPr>
          <a:xfrm>
            <a:off x="5053509" y="1683743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80%</a:t>
            </a:r>
            <a:endParaRPr lang="en-US" sz="3542" dirty="0"/>
          </a:p>
        </p:txBody>
      </p:sp>
      <p:sp>
        <p:nvSpPr>
          <p:cNvPr id="5" name="Text 2"/>
          <p:cNvSpPr/>
          <p:nvPr/>
        </p:nvSpPr>
        <p:spPr>
          <a:xfrm>
            <a:off x="7498457" y="2309515"/>
            <a:ext cx="176708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Market Share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053509" y="2594173"/>
            <a:ext cx="6656983" cy="22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cloud market is rapidly expanding, with Amazon Web Services (AWS) holding the largest market share.</a:t>
            </a:r>
            <a:endParaRPr lang="en-US" sz="1042" dirty="0"/>
          </a:p>
        </p:txBody>
      </p:sp>
      <p:sp>
        <p:nvSpPr>
          <p:cNvPr id="7" name="Text 4"/>
          <p:cNvSpPr/>
          <p:nvPr/>
        </p:nvSpPr>
        <p:spPr>
          <a:xfrm>
            <a:off x="5053509" y="3295750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50%</a:t>
            </a:r>
            <a:endParaRPr lang="en-US" sz="3542" dirty="0"/>
          </a:p>
        </p:txBody>
      </p:sp>
      <p:sp>
        <p:nvSpPr>
          <p:cNvPr id="8" name="Text 5"/>
          <p:cNvSpPr/>
          <p:nvPr/>
        </p:nvSpPr>
        <p:spPr>
          <a:xfrm>
            <a:off x="7572673" y="3921522"/>
            <a:ext cx="161855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Savings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053509" y="4206181"/>
            <a:ext cx="6656983" cy="44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Organizations are seeing significant cost savings by migrating to the cloud, leveraging pay-as-you-go models.</a:t>
            </a:r>
            <a:endParaRPr lang="en-US" sz="1042" dirty="0"/>
          </a:p>
        </p:txBody>
      </p:sp>
      <p:sp>
        <p:nvSpPr>
          <p:cNvPr id="10" name="Text 7"/>
          <p:cNvSpPr/>
          <p:nvPr/>
        </p:nvSpPr>
        <p:spPr>
          <a:xfrm>
            <a:off x="5053509" y="5127923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90%</a:t>
            </a:r>
            <a:endParaRPr lang="en-US" sz="3542" dirty="0"/>
          </a:p>
        </p:txBody>
      </p:sp>
      <p:sp>
        <p:nvSpPr>
          <p:cNvPr id="11" name="Text 8"/>
          <p:cNvSpPr/>
          <p:nvPr/>
        </p:nvSpPr>
        <p:spPr>
          <a:xfrm>
            <a:off x="7572673" y="5753695"/>
            <a:ext cx="161855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Agility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053509" y="6038354"/>
            <a:ext cx="6656983" cy="22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Cloud adoption has allowed businesses to become more agile and responsive to changing market demands.</a:t>
            </a:r>
            <a:endParaRPr lang="en-US" sz="1042" dirty="0"/>
          </a:p>
        </p:txBody>
      </p:sp>
      <p:sp>
        <p:nvSpPr>
          <p:cNvPr id="14" name="Rectangle 13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069" y="462161"/>
            <a:ext cx="5476082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25"/>
              </a:lnSpc>
            </a:pPr>
            <a:r>
              <a:rPr lang="en-US" sz="3292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Cost-Effectiveness</a:t>
            </a:r>
            <a:endParaRPr lang="en-US" sz="3292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52" y="1323182"/>
            <a:ext cx="1363167" cy="1236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93765" y="1933675"/>
            <a:ext cx="96342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625" dirty="0"/>
          </a:p>
        </p:txBody>
      </p:sp>
      <p:sp>
        <p:nvSpPr>
          <p:cNvPr id="5" name="Text 2"/>
          <p:cNvSpPr/>
          <p:nvPr/>
        </p:nvSpPr>
        <p:spPr>
          <a:xfrm>
            <a:off x="4191496" y="1625501"/>
            <a:ext cx="295324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Reduced Infrastructure Costs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4191496" y="1988841"/>
            <a:ext cx="3697883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hardware and maintenance expenses.</a:t>
            </a:r>
            <a:endParaRPr lang="en-US" sz="1292" dirty="0"/>
          </a:p>
        </p:txBody>
      </p:sp>
      <p:sp>
        <p:nvSpPr>
          <p:cNvPr id="7" name="Shape 4"/>
          <p:cNvSpPr/>
          <p:nvPr/>
        </p:nvSpPr>
        <p:spPr>
          <a:xfrm>
            <a:off x="4065489" y="2572842"/>
            <a:ext cx="7496473" cy="9525"/>
          </a:xfrm>
          <a:prstGeom prst="roundRect">
            <a:avLst>
              <a:gd name="adj" fmla="val 740878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819" y="2601814"/>
            <a:ext cx="2726333" cy="1236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78287" y="3052069"/>
            <a:ext cx="127298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625" dirty="0"/>
          </a:p>
        </p:txBody>
      </p:sp>
      <p:sp>
        <p:nvSpPr>
          <p:cNvPr id="10" name="Text 6"/>
          <p:cNvSpPr/>
          <p:nvPr/>
        </p:nvSpPr>
        <p:spPr>
          <a:xfrm>
            <a:off x="4873129" y="2904133"/>
            <a:ext cx="3120232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Optimized Resource Utilization</a:t>
            </a:r>
            <a:endParaRPr lang="en-US" sz="1625" dirty="0"/>
          </a:p>
        </p:txBody>
      </p:sp>
      <p:sp>
        <p:nvSpPr>
          <p:cNvPr id="11" name="Text 7"/>
          <p:cNvSpPr/>
          <p:nvPr/>
        </p:nvSpPr>
        <p:spPr>
          <a:xfrm>
            <a:off x="4873129" y="3267472"/>
            <a:ext cx="3120232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Allocate resources efficiently.</a:t>
            </a:r>
            <a:endParaRPr lang="en-US" sz="1292" dirty="0"/>
          </a:p>
        </p:txBody>
      </p:sp>
      <p:sp>
        <p:nvSpPr>
          <p:cNvPr id="12" name="Shape 8"/>
          <p:cNvSpPr/>
          <p:nvPr/>
        </p:nvSpPr>
        <p:spPr>
          <a:xfrm>
            <a:off x="4747121" y="3851473"/>
            <a:ext cx="6814840" cy="9525"/>
          </a:xfrm>
          <a:prstGeom prst="roundRect">
            <a:avLst>
              <a:gd name="adj" fmla="val 740878"/>
            </a:avLst>
          </a:prstGeom>
          <a:solidFill>
            <a:schemeClr val="tx2">
              <a:lumMod val="50000"/>
            </a:scheme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86" y="3880445"/>
            <a:ext cx="4089598" cy="12366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83942" y="4330701"/>
            <a:ext cx="115987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625" dirty="0"/>
          </a:p>
        </p:txBody>
      </p:sp>
      <p:sp>
        <p:nvSpPr>
          <p:cNvPr id="15" name="Text 10"/>
          <p:cNvSpPr/>
          <p:nvPr/>
        </p:nvSpPr>
        <p:spPr>
          <a:xfrm>
            <a:off x="5554762" y="4182765"/>
            <a:ext cx="228689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Increased Productivity</a:t>
            </a:r>
            <a:endParaRPr lang="en-US" sz="1625" dirty="0"/>
          </a:p>
        </p:txBody>
      </p:sp>
      <p:sp>
        <p:nvSpPr>
          <p:cNvPr id="16" name="Text 11"/>
          <p:cNvSpPr/>
          <p:nvPr/>
        </p:nvSpPr>
        <p:spPr>
          <a:xfrm>
            <a:off x="5554762" y="4546105"/>
            <a:ext cx="4606032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 workflows and improve developer efficiency.</a:t>
            </a:r>
            <a:endParaRPr lang="en-US" sz="1292" dirty="0"/>
          </a:p>
        </p:txBody>
      </p:sp>
      <p:sp>
        <p:nvSpPr>
          <p:cNvPr id="17" name="Shape 12"/>
          <p:cNvSpPr/>
          <p:nvPr/>
        </p:nvSpPr>
        <p:spPr>
          <a:xfrm>
            <a:off x="5428754" y="5130106"/>
            <a:ext cx="6133207" cy="9525"/>
          </a:xfrm>
          <a:prstGeom prst="roundRect">
            <a:avLst>
              <a:gd name="adj" fmla="val 740878"/>
            </a:avLst>
          </a:prstGeom>
          <a:solidFill>
            <a:srgbClr val="414A70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53" y="5159078"/>
            <a:ext cx="5452765" cy="12366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277692" y="5609332"/>
            <a:ext cx="128389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625" dirty="0"/>
          </a:p>
        </p:txBody>
      </p:sp>
      <p:sp>
        <p:nvSpPr>
          <p:cNvPr id="20" name="Text 14"/>
          <p:cNvSpPr/>
          <p:nvPr/>
        </p:nvSpPr>
        <p:spPr>
          <a:xfrm>
            <a:off x="6236295" y="5327055"/>
            <a:ext cx="2978051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Improved Business Outcomes</a:t>
            </a:r>
            <a:endParaRPr lang="en-US" sz="1625" dirty="0"/>
          </a:p>
        </p:txBody>
      </p:sp>
      <p:sp>
        <p:nvSpPr>
          <p:cNvPr id="21" name="Text 15"/>
          <p:cNvSpPr/>
          <p:nvPr/>
        </p:nvSpPr>
        <p:spPr>
          <a:xfrm>
            <a:off x="6236295" y="5690395"/>
            <a:ext cx="5199658" cy="53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security, scalability, and performance drive business growth.</a:t>
            </a:r>
            <a:endParaRPr lang="en-US" sz="1292" dirty="0"/>
          </a:p>
        </p:txBody>
      </p:sp>
      <p:sp>
        <p:nvSpPr>
          <p:cNvPr id="22" name="Rectangle 21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355" y="0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9" y="673001"/>
            <a:ext cx="10865644" cy="11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Challenges, Lessons Learned, and Future Enhancements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3178" y="2166541"/>
            <a:ext cx="1810842" cy="107424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852587" y="2514203"/>
            <a:ext cx="92373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2663429" y="2355949"/>
            <a:ext cx="2229148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663429" y="2748161"/>
            <a:ext cx="7464723" cy="303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strong security measures to protect sensitive data and applications in the cloud.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2568674" y="3228082"/>
            <a:ext cx="8865493" cy="12700"/>
          </a:xfrm>
          <a:prstGeom prst="roundRect">
            <a:avLst>
              <a:gd name="adj" fmla="val 223799"/>
            </a:avLst>
          </a:prstGeom>
          <a:solidFill>
            <a:srgbClr val="44426B"/>
          </a:solidFill>
          <a:ln/>
        </p:spPr>
      </p:sp>
      <p:sp>
        <p:nvSpPr>
          <p:cNvPr id="8" name="Shape 6"/>
          <p:cNvSpPr/>
          <p:nvPr/>
        </p:nvSpPr>
        <p:spPr>
          <a:xfrm>
            <a:off x="663178" y="3335437"/>
            <a:ext cx="3621782" cy="1377454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852587" y="3834706"/>
            <a:ext cx="147737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474369" y="3524845"/>
            <a:ext cx="2230735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Optimization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474370" y="3917057"/>
            <a:ext cx="6865044" cy="60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Optimizing resource usage and implementing cost-effective solutions for long-term sustainability.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4379615" y="4700191"/>
            <a:ext cx="7054553" cy="12700"/>
          </a:xfrm>
          <a:prstGeom prst="roundRect">
            <a:avLst>
              <a:gd name="adj" fmla="val 223799"/>
            </a:avLst>
          </a:prstGeom>
          <a:solidFill>
            <a:srgbClr val="44426B"/>
          </a:solidFill>
          <a:ln/>
        </p:spPr>
      </p:sp>
      <p:sp>
        <p:nvSpPr>
          <p:cNvPr id="13" name="Shape 11"/>
          <p:cNvSpPr/>
          <p:nvPr/>
        </p:nvSpPr>
        <p:spPr>
          <a:xfrm>
            <a:off x="663178" y="4807546"/>
            <a:ext cx="5432822" cy="1377454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4" name="Text 12"/>
          <p:cNvSpPr/>
          <p:nvPr/>
        </p:nvSpPr>
        <p:spPr>
          <a:xfrm>
            <a:off x="852587" y="5306814"/>
            <a:ext cx="151805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6285409" y="4996954"/>
            <a:ext cx="3130153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85408" y="5389166"/>
            <a:ext cx="5054005" cy="60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Monitoring performance, identifying areas for improvement, and implementing new features and technologies.</a:t>
            </a:r>
            <a:endParaRPr lang="en-US" sz="1458" dirty="0"/>
          </a:p>
        </p:txBody>
      </p:sp>
      <p:sp>
        <p:nvSpPr>
          <p:cNvPr id="18" name="Freeform 14"/>
          <p:cNvSpPr/>
          <p:nvPr/>
        </p:nvSpPr>
        <p:spPr>
          <a:xfrm>
            <a:off x="1568599" y="3436357"/>
            <a:ext cx="1410575" cy="1115774"/>
          </a:xfrm>
          <a:custGeom>
            <a:avLst/>
            <a:gdLst/>
            <a:ahLst/>
            <a:cxnLst/>
            <a:rect l="l" t="t" r="r" b="b"/>
            <a:pathLst>
              <a:path w="2758304" h="3162538">
                <a:moveTo>
                  <a:pt x="0" y="0"/>
                </a:moveTo>
                <a:lnTo>
                  <a:pt x="2758304" y="0"/>
                </a:lnTo>
                <a:lnTo>
                  <a:pt x="2758304" y="3162538"/>
                </a:lnTo>
                <a:lnTo>
                  <a:pt x="0" y="316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15"/>
          <p:cNvSpPr/>
          <p:nvPr/>
        </p:nvSpPr>
        <p:spPr>
          <a:xfrm>
            <a:off x="1769837" y="4878970"/>
            <a:ext cx="1356821" cy="1188046"/>
          </a:xfrm>
          <a:custGeom>
            <a:avLst/>
            <a:gdLst/>
            <a:ahLst/>
            <a:cxnLst/>
            <a:rect l="l" t="t" r="r" b="b"/>
            <a:pathLst>
              <a:path w="2667793" h="3334741">
                <a:moveTo>
                  <a:pt x="0" y="0"/>
                </a:moveTo>
                <a:lnTo>
                  <a:pt x="2667792" y="0"/>
                </a:lnTo>
                <a:lnTo>
                  <a:pt x="2667792" y="3334741"/>
                </a:lnTo>
                <a:lnTo>
                  <a:pt x="0" y="333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7"/>
          <p:cNvSpPr/>
          <p:nvPr/>
        </p:nvSpPr>
        <p:spPr>
          <a:xfrm>
            <a:off x="1377959" y="2326590"/>
            <a:ext cx="707739" cy="781361"/>
          </a:xfrm>
          <a:custGeom>
            <a:avLst/>
            <a:gdLst/>
            <a:ahLst/>
            <a:cxnLst/>
            <a:rect l="l" t="t" r="r" b="b"/>
            <a:pathLst>
              <a:path w="1727426" h="1727426">
                <a:moveTo>
                  <a:pt x="0" y="0"/>
                </a:moveTo>
                <a:lnTo>
                  <a:pt x="1727426" y="0"/>
                </a:lnTo>
                <a:lnTo>
                  <a:pt x="1727426" y="1727426"/>
                </a:lnTo>
                <a:lnTo>
                  <a:pt x="0" y="1727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22" name="Picture 21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39" y="177694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06100" y="6463984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9173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and Key Takeaways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556496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innovative VPC deployment approach using AWS offers a comprehensive solution for enhancing network security, scalability, and efficiency. It empowers organizations to confidently deploy and manage their critical applications in the cloud with confidence.</a:t>
            </a:r>
            <a:endParaRPr lang="en-US" sz="1458" dirty="0"/>
          </a:p>
        </p:txBody>
      </p:sp>
      <p:pic>
        <p:nvPicPr>
          <p:cNvPr id="5" name="Picture 4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2" y="315854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741171" y="1656500"/>
            <a:ext cx="10746735" cy="237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48"/>
              </a:lnSpc>
            </a:pPr>
            <a:r>
              <a:rPr lang="en-US" sz="13820" b="1" spc="843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 </a:t>
            </a:r>
          </a:p>
        </p:txBody>
      </p:sp>
      <p:sp>
        <p:nvSpPr>
          <p:cNvPr id="3" name="Freeform 6"/>
          <p:cNvSpPr/>
          <p:nvPr/>
        </p:nvSpPr>
        <p:spPr>
          <a:xfrm>
            <a:off x="1715" y="0"/>
            <a:ext cx="1862359" cy="2081454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6"/>
          <p:cNvSpPr/>
          <p:nvPr/>
        </p:nvSpPr>
        <p:spPr>
          <a:xfrm>
            <a:off x="10161989" y="103240"/>
            <a:ext cx="2030012" cy="2071621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195" y="103240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9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1889423"/>
            <a:ext cx="654536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of Standard VPCs</a:t>
            </a:r>
            <a:endParaRPr lang="en-US" sz="3583" dirty="0"/>
          </a:p>
        </p:txBody>
      </p:sp>
      <p:sp>
        <p:nvSpPr>
          <p:cNvPr id="3" name="Text 1"/>
          <p:cNvSpPr/>
          <p:nvPr/>
        </p:nvSpPr>
        <p:spPr>
          <a:xfrm>
            <a:off x="720031" y="297517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Concerns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720031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VPCs often struggle with complex security configurations, making it difficult to manage and enforce access control policies.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4477246" y="297517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 Issues</a:t>
            </a:r>
            <a:endParaRPr lang="en-US" sz="1792" dirty="0"/>
          </a:p>
        </p:txBody>
      </p:sp>
      <p:sp>
        <p:nvSpPr>
          <p:cNvPr id="6" name="Text 4"/>
          <p:cNvSpPr/>
          <p:nvPr/>
        </p:nvSpPr>
        <p:spPr>
          <a:xfrm>
            <a:off x="4477246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VPCs can encounter bottlenecks during peak usage, impacting application performance and user experience.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8234462" y="2975173"/>
            <a:ext cx="27935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Bottlenecks</a:t>
            </a:r>
            <a:endParaRPr lang="en-US" sz="1792" dirty="0"/>
          </a:p>
        </p:txBody>
      </p:sp>
      <p:sp>
        <p:nvSpPr>
          <p:cNvPr id="8" name="Text 6"/>
          <p:cNvSpPr/>
          <p:nvPr/>
        </p:nvSpPr>
        <p:spPr>
          <a:xfrm>
            <a:off x="8234462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bandwidth and network optimization can lead to increased latency and slower data transfer, affecting user interactions.</a:t>
            </a:r>
            <a:endParaRPr lang="en-US" sz="1583" dirty="0"/>
          </a:p>
        </p:txBody>
      </p:sp>
      <p:pic>
        <p:nvPicPr>
          <p:cNvPr id="9" name="Picture 8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1945C24D-9B6B-4614-97D1-7FCB31D8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881" y="109376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4" y="713879"/>
            <a:ext cx="6216253" cy="1114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Introducing Our Unique VPC Solution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01873" y="235436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3332" y="2354362"/>
            <a:ext cx="2228156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Simplified Security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53332" y="2753122"/>
            <a:ext cx="2456458" cy="192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solution prioritizes security by implementing a streamlined approach, ensuring robust access controls and threat prevention.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3910310" y="235436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461769" y="2354362"/>
            <a:ext cx="2231331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Scalability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461769" y="2753122"/>
            <a:ext cx="2456458" cy="160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architecture is designed for high scalability, allowing your applications to grow seamlessly without compromising performance.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701873" y="510381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53332" y="5103812"/>
            <a:ext cx="2566293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Optimized Performance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53332" y="5502573"/>
            <a:ext cx="566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leverage advanced network optimization techniques to minimize latency, maximize throughput, and deliver a superior user experience.</a:t>
            </a:r>
            <a:endParaRPr lang="en-US" sz="1542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113" y="2961482"/>
            <a:ext cx="4440535" cy="51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Subnet Design</a:t>
            </a:r>
            <a:endParaRPr lang="en-US" sz="32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3" y="3751065"/>
            <a:ext cx="3633193" cy="738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660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Subnet</a:t>
            </a:r>
            <a:endParaRPr lang="en-US" sz="1583" dirty="0"/>
          </a:p>
        </p:txBody>
      </p:sp>
      <p:sp>
        <p:nvSpPr>
          <p:cNvPr id="6" name="Text 2"/>
          <p:cNvSpPr/>
          <p:nvPr/>
        </p:nvSpPr>
        <p:spPr>
          <a:xfrm>
            <a:off x="830659" y="5133281"/>
            <a:ext cx="32640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public subnet houses resources that need internet access, such as load balancers and web servers.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5" y="3751065"/>
            <a:ext cx="3633292" cy="7383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63852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Private Subnet</a:t>
            </a:r>
            <a:endParaRPr lang="en-US" sz="1583" dirty="0"/>
          </a:p>
        </p:txBody>
      </p:sp>
      <p:sp>
        <p:nvSpPr>
          <p:cNvPr id="9" name="Text 4"/>
          <p:cNvSpPr/>
          <p:nvPr/>
        </p:nvSpPr>
        <p:spPr>
          <a:xfrm>
            <a:off x="4463852" y="5133281"/>
            <a:ext cx="32641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private subnet securely isolates sensitive data and applications, restricting access to authorized entities only.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596" y="3751065"/>
            <a:ext cx="3633292" cy="7383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97144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Groups</a:t>
            </a:r>
            <a:endParaRPr lang="en-US" sz="1583" dirty="0"/>
          </a:p>
        </p:txBody>
      </p:sp>
      <p:sp>
        <p:nvSpPr>
          <p:cNvPr id="12" name="Text 6"/>
          <p:cNvSpPr/>
          <p:nvPr/>
        </p:nvSpPr>
        <p:spPr>
          <a:xfrm>
            <a:off x="8097144" y="5133281"/>
            <a:ext cx="32641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Security groups act as firewalls, controlling inbound and outbound network traffic based on predefined rules.</a:t>
            </a:r>
            <a:endParaRPr lang="en-US" sz="1417" dirty="0"/>
          </a:p>
        </p:txBody>
      </p:sp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3" y="580390"/>
            <a:ext cx="3270250" cy="203962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25" y="580390"/>
            <a:ext cx="3002915" cy="203962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96" y="580390"/>
            <a:ext cx="3398918" cy="195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33" y="556220"/>
            <a:ext cx="6231334" cy="110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Deployment Using Amplify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694333" y="1955701"/>
            <a:ext cx="3016548" cy="2708870"/>
          </a:xfrm>
          <a:prstGeom prst="roundRect">
            <a:avLst>
              <a:gd name="adj" fmla="val 30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9021" y="2160390"/>
            <a:ext cx="2427089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Simplified Deployment</a:t>
            </a:r>
            <a:endParaRPr lang="en-US" sz="1708" dirty="0"/>
          </a:p>
        </p:txBody>
      </p:sp>
      <p:sp>
        <p:nvSpPr>
          <p:cNvPr id="6" name="Text 3"/>
          <p:cNvSpPr/>
          <p:nvPr/>
        </p:nvSpPr>
        <p:spPr>
          <a:xfrm>
            <a:off x="899021" y="2554883"/>
            <a:ext cx="2607171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Amplify's seamless integration streamlines the deployment process for frontend applications, reducing complexity and time.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3909219" y="1955701"/>
            <a:ext cx="3016548" cy="2708870"/>
          </a:xfrm>
          <a:prstGeom prst="roundRect">
            <a:avLst>
              <a:gd name="adj" fmla="val 30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13907" y="2160390"/>
            <a:ext cx="2436416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 &amp; Reliability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4113907" y="2554883"/>
            <a:ext cx="2607171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 ensures automatic scaling of your application based on real-time demand, providing consistent performance and high availability.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694333" y="4862909"/>
            <a:ext cx="6231334" cy="1438870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9021" y="5067598"/>
            <a:ext cx="2204343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Global Reach</a:t>
            </a:r>
            <a:endParaRPr lang="en-US" sz="1708" dirty="0"/>
          </a:p>
        </p:txBody>
      </p:sp>
      <p:sp>
        <p:nvSpPr>
          <p:cNvPr id="12" name="Text 9"/>
          <p:cNvSpPr/>
          <p:nvPr/>
        </p:nvSpPr>
        <p:spPr>
          <a:xfrm>
            <a:off x="899021" y="5462092"/>
            <a:ext cx="5821958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Amplify's global infrastructure allows you to deliver your application to users around the world with minimal latency.</a:t>
            </a:r>
            <a:endParaRPr lang="en-US" sz="1542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2B4D98-C86B-1910-FDE0-934DD845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46" r="1890"/>
          <a:stretch/>
        </p:blipFill>
        <p:spPr>
          <a:xfrm>
            <a:off x="7767280" y="3672349"/>
            <a:ext cx="4421586" cy="3111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4B9DFE4-2894-AC4E-9FC6-4C9A5489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" t="12996" r="11168"/>
          <a:stretch/>
        </p:blipFill>
        <p:spPr>
          <a:xfrm>
            <a:off x="7767280" y="1"/>
            <a:ext cx="4341140" cy="338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896541"/>
            <a:ext cx="10795793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Integrating Relevant AWS Services (e.g., EC2, RDS, S3)</a:t>
            </a:r>
            <a:endParaRPr lang="en-US" sz="36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66" y="2468861"/>
            <a:ext cx="1781274" cy="1130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48336" y="2974579"/>
            <a:ext cx="97234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958" dirty="0"/>
          </a:p>
        </p:txBody>
      </p:sp>
      <p:sp>
        <p:nvSpPr>
          <p:cNvPr id="5" name="Text 2"/>
          <p:cNvSpPr/>
          <p:nvPr/>
        </p:nvSpPr>
        <p:spPr>
          <a:xfrm>
            <a:off x="4487069" y="2668290"/>
            <a:ext cx="373370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EC2 (Elastic Compute Cloud)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4487069" y="3081238"/>
            <a:ext cx="4245471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virtual servers for running applications.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4337447" y="3612058"/>
            <a:ext cx="7106643" cy="1270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679" y="3649663"/>
            <a:ext cx="3562548" cy="11309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19165" y="4015681"/>
            <a:ext cx="155575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958" dirty="0"/>
          </a:p>
        </p:txBody>
      </p:sp>
      <p:sp>
        <p:nvSpPr>
          <p:cNvPr id="10" name="Text 6"/>
          <p:cNvSpPr/>
          <p:nvPr/>
        </p:nvSpPr>
        <p:spPr>
          <a:xfrm>
            <a:off x="5377656" y="3849093"/>
            <a:ext cx="442485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RDS (Relational Database Service)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5377656" y="4262041"/>
            <a:ext cx="4424858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Offers managed relational database instances.</a:t>
            </a:r>
            <a:endParaRPr lang="en-US" sz="1542" dirty="0"/>
          </a:p>
        </p:txBody>
      </p:sp>
      <p:sp>
        <p:nvSpPr>
          <p:cNvPr id="12" name="Shape 8"/>
          <p:cNvSpPr/>
          <p:nvPr/>
        </p:nvSpPr>
        <p:spPr>
          <a:xfrm>
            <a:off x="5228034" y="4792861"/>
            <a:ext cx="6216055" cy="1270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91" y="4830466"/>
            <a:ext cx="5343823" cy="11309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17082" y="5196483"/>
            <a:ext cx="159842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958" dirty="0"/>
          </a:p>
        </p:txBody>
      </p:sp>
      <p:sp>
        <p:nvSpPr>
          <p:cNvPr id="18" name="Rectangle 17"/>
          <p:cNvSpPr/>
          <p:nvPr/>
        </p:nvSpPr>
        <p:spPr>
          <a:xfrm>
            <a:off x="10722077" y="6474542"/>
            <a:ext cx="1469923" cy="38345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6268344" y="5029895"/>
            <a:ext cx="3474443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S3 (Simple Storage Service)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68343" y="5442843"/>
            <a:ext cx="36694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object storage for data and files.</a:t>
            </a:r>
            <a:endParaRPr lang="en-US" sz="1542" dirty="0"/>
          </a:p>
        </p:txBody>
      </p:sp>
      <p:pic>
        <p:nvPicPr>
          <p:cNvPr id="19" name="Picture 18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883" y="-93326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667643"/>
            <a:ext cx="5293023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Integrated API Gateway</a:t>
            </a:r>
            <a:endParaRPr lang="en-US" sz="358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650603"/>
            <a:ext cx="1774032" cy="14789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59844" y="2375297"/>
            <a:ext cx="96243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500662" y="185628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Gateway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4500662" y="2265462"/>
            <a:ext cx="676562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Acts as a central point for managing and securing API requests, simplifying integration with backend services.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4346377" y="3142556"/>
            <a:ext cx="7074198" cy="1270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934" y="3180953"/>
            <a:ext cx="3548063" cy="14789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32658" y="3714651"/>
            <a:ext cx="150515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387678" y="338663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Endpoints</a:t>
            </a:r>
            <a:endParaRPr lang="en-US" sz="1792" dirty="0"/>
          </a:p>
        </p:txBody>
      </p:sp>
      <p:sp>
        <p:nvSpPr>
          <p:cNvPr id="11" name="Text 7"/>
          <p:cNvSpPr/>
          <p:nvPr/>
        </p:nvSpPr>
        <p:spPr>
          <a:xfrm>
            <a:off x="5387677" y="3795812"/>
            <a:ext cx="5878612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a range of endpoint options for different types of API calls, including REST, WebSocket, and HTTP APIs.</a:t>
            </a:r>
            <a:endParaRPr lang="en-US" sz="1583" dirty="0"/>
          </a:p>
        </p:txBody>
      </p:sp>
      <p:sp>
        <p:nvSpPr>
          <p:cNvPr id="12" name="Shape 8"/>
          <p:cNvSpPr/>
          <p:nvPr/>
        </p:nvSpPr>
        <p:spPr>
          <a:xfrm>
            <a:off x="5233392" y="4672906"/>
            <a:ext cx="6187182" cy="1270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19" y="4711303"/>
            <a:ext cx="5322193" cy="147895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33254" y="5245001"/>
            <a:ext cx="149225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274693" y="491698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Services</a:t>
            </a:r>
            <a:endParaRPr lang="en-US" sz="1792" dirty="0"/>
          </a:p>
        </p:txBody>
      </p:sp>
      <p:sp>
        <p:nvSpPr>
          <p:cNvPr id="16" name="Text 11"/>
          <p:cNvSpPr/>
          <p:nvPr/>
        </p:nvSpPr>
        <p:spPr>
          <a:xfrm>
            <a:off x="6274694" y="5326162"/>
            <a:ext cx="499159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seamless integration with backend resources, such as EC2 instances, Lambda functions, and RDS databases.</a:t>
            </a:r>
            <a:endParaRPr lang="en-US" sz="1583" dirty="0"/>
          </a:p>
        </p:txBody>
      </p:sp>
      <p:sp>
        <p:nvSpPr>
          <p:cNvPr id="17" name="Rectangle 16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E7E9EAE5-D305-4ED1-93DA-F79A317E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85" y="37765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087897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06100" y="6449236"/>
            <a:ext cx="1491325" cy="412955"/>
          </a:xfrm>
          <a:prstGeom prst="rect">
            <a:avLst/>
          </a:prstGeom>
          <a:solidFill>
            <a:srgbClr val="242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E7E9EAE5-D305-4ED1-93DA-F79A317E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85" y="23017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0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302" y="756169"/>
            <a:ext cx="922545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Deployment Using EC2 and RDS</a:t>
            </a:r>
            <a:endParaRPr lang="en-US" sz="3583" dirty="0"/>
          </a:p>
        </p:txBody>
      </p:sp>
      <p:sp>
        <p:nvSpPr>
          <p:cNvPr id="3" name="Text 1"/>
          <p:cNvSpPr/>
          <p:nvPr/>
        </p:nvSpPr>
        <p:spPr>
          <a:xfrm>
            <a:off x="720031" y="1886165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EC2 Instances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720031" y="2554604"/>
            <a:ext cx="5125045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EC2 provides scalable and cost-effective computing resources, allowing you to run your backend application securely and efficiently.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720031" y="3982144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RDS Databases</a:t>
            </a:r>
            <a:endParaRPr lang="en-US" sz="1792" dirty="0"/>
          </a:p>
        </p:txBody>
      </p:sp>
      <p:sp>
        <p:nvSpPr>
          <p:cNvPr id="6" name="Text 4"/>
          <p:cNvSpPr/>
          <p:nvPr/>
        </p:nvSpPr>
        <p:spPr>
          <a:xfrm>
            <a:off x="720031" y="4693095"/>
            <a:ext cx="5125045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RDS offers reliable and fully managed databases, simplifying database management and ensuring data integrity and security.</a:t>
            </a:r>
            <a:endParaRPr lang="en-US" sz="1583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9" y="4267894"/>
            <a:ext cx="5013295" cy="246058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9" y="1672014"/>
            <a:ext cx="5013295" cy="2044580"/>
          </a:xfrm>
          <a:prstGeom prst="rect">
            <a:avLst/>
          </a:prstGeom>
        </p:spPr>
      </p:pic>
      <p:pic>
        <p:nvPicPr>
          <p:cNvPr id="9" name="Picture 8" descr="AWS Logo Services in Nagpur | ID: 238260760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52" y="59073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744</Words>
  <Application>Microsoft Office PowerPoint</Application>
  <PresentationFormat>Custom</PresentationFormat>
  <Paragraphs>115</Paragraphs>
  <Slides>15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khandelwal</dc:creator>
  <cp:lastModifiedBy>Rahul</cp:lastModifiedBy>
  <cp:revision>9</cp:revision>
  <dcterms:created xsi:type="dcterms:W3CDTF">2024-11-30T17:07:43Z</dcterms:created>
  <dcterms:modified xsi:type="dcterms:W3CDTF">2024-12-01T18:27:05Z</dcterms:modified>
</cp:coreProperties>
</file>